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420" r:id="rId3"/>
    <p:sldId id="273" r:id="rId4"/>
    <p:sldId id="264" r:id="rId5"/>
    <p:sldId id="268" r:id="rId6"/>
    <p:sldId id="265" r:id="rId7"/>
    <p:sldId id="309" r:id="rId8"/>
    <p:sldId id="269" r:id="rId9"/>
    <p:sldId id="270" r:id="rId10"/>
    <p:sldId id="271" r:id="rId11"/>
    <p:sldId id="421" r:id="rId12"/>
    <p:sldId id="275" r:id="rId13"/>
    <p:sldId id="302" r:id="rId14"/>
    <p:sldId id="304" r:id="rId15"/>
    <p:sldId id="305" r:id="rId16"/>
    <p:sldId id="303" r:id="rId17"/>
    <p:sldId id="306" r:id="rId18"/>
    <p:sldId id="307" r:id="rId19"/>
    <p:sldId id="401" r:id="rId20"/>
    <p:sldId id="402" r:id="rId21"/>
    <p:sldId id="356" r:id="rId22"/>
    <p:sldId id="367" r:id="rId23"/>
    <p:sldId id="353" r:id="rId24"/>
    <p:sldId id="359" r:id="rId25"/>
    <p:sldId id="357" r:id="rId26"/>
    <p:sldId id="358" r:id="rId27"/>
    <p:sldId id="360" r:id="rId28"/>
    <p:sldId id="361" r:id="rId29"/>
    <p:sldId id="362" r:id="rId30"/>
    <p:sldId id="363" r:id="rId31"/>
    <p:sldId id="317" r:id="rId32"/>
    <p:sldId id="431" r:id="rId33"/>
    <p:sldId id="319" r:id="rId34"/>
    <p:sldId id="299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s, John A." initials="DJA" lastIdx="5" clrIdx="0">
    <p:extLst>
      <p:ext uri="{19B8F6BF-5375-455C-9EA6-DF929625EA0E}">
        <p15:presenceInfo xmlns:p15="http://schemas.microsoft.com/office/powerpoint/2012/main" userId="S-1-5-21-276373328-1287455177-390482200-229934" providerId="AD"/>
      </p:ext>
    </p:extLst>
  </p:cmAuthor>
  <p:cmAuthor id="2" name="Rueckel, Kurt A." initials="RKA" lastIdx="1" clrIdx="1">
    <p:extLst>
      <p:ext uri="{19B8F6BF-5375-455C-9EA6-DF929625EA0E}">
        <p15:presenceInfo xmlns:p15="http://schemas.microsoft.com/office/powerpoint/2012/main" userId="Rueckel, Kurt A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3438F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6095" autoAdjust="0"/>
  </p:normalViewPr>
  <p:slideViewPr>
    <p:cSldViewPr>
      <p:cViewPr varScale="1">
        <p:scale>
          <a:sx n="95" d="100"/>
          <a:sy n="95" d="100"/>
        </p:scale>
        <p:origin x="19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5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dmfs1\d-volume\SHARED\RBPUBLIC\Research%20&amp;%20Budget%20Staff\2020%20Amended%20&amp;%202021%20Recommended\Council%20Workshop%20Presentations\PW%20Enterprise%20Fund%20Graphs%20Fall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Sanitary Sewer - Annual Debt Payments EXCLUDING Early Redepmtions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'San - Exp USE ME'!$A$70</c:f>
              <c:strCache>
                <c:ptCount val="1"/>
                <c:pt idx="0">
                  <c:v>Sanitary Sewer Debt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'San - Exp USE ME'!$B$69:$N$69</c:f>
              <c:strCache>
                <c:ptCount val="8"/>
                <c:pt idx="0">
                  <c:v>FY2016
Actual</c:v>
                </c:pt>
                <c:pt idx="1">
                  <c:v>FY2017
Actual</c:v>
                </c:pt>
                <c:pt idx="2">
                  <c:v>FY2018
Actual</c:v>
                </c:pt>
                <c:pt idx="3">
                  <c:v>FY2019
Actual</c:v>
                </c:pt>
                <c:pt idx="4">
                  <c:v>FY2020
Amended</c:v>
                </c:pt>
                <c:pt idx="5">
                  <c:v>FY2021
Projected</c:v>
                </c:pt>
                <c:pt idx="6">
                  <c:v>FY2022
Projected</c:v>
                </c:pt>
                <c:pt idx="7">
                  <c:v>FY2023
Projected</c:v>
                </c:pt>
              </c:strCache>
            </c:strRef>
          </c:cat>
          <c:val>
            <c:numRef>
              <c:f>'San - Exp USE ME'!$B$70:$N$70</c:f>
              <c:numCache>
                <c:formatCode>"$"#,##0_);\("$"#,##0\)</c:formatCode>
                <c:ptCount val="8"/>
                <c:pt idx="0">
                  <c:v>3464587.63</c:v>
                </c:pt>
                <c:pt idx="1">
                  <c:v>4045579.0999999996</c:v>
                </c:pt>
                <c:pt idx="2">
                  <c:v>3985710</c:v>
                </c:pt>
                <c:pt idx="3">
                  <c:v>4812447</c:v>
                </c:pt>
                <c:pt idx="4">
                  <c:v>4548571.083333334</c:v>
                </c:pt>
                <c:pt idx="5">
                  <c:v>3857958.4166666698</c:v>
                </c:pt>
                <c:pt idx="6">
                  <c:v>5941237.083333333</c:v>
                </c:pt>
                <c:pt idx="7">
                  <c:v>3597813.333333333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8-465E-8CB0-00A99733382E}"/>
            </c:ext>
          </c:extLst>
        </c:ser>
        <c:ser>
          <c:idx val="1"/>
          <c:order val="1"/>
          <c:tx>
            <c:strRef>
              <c:f>'San - Exp USE ME'!$A$71</c:f>
              <c:strCache>
                <c:ptCount val="1"/>
                <c:pt idx="0">
                  <c:v>WRA Debt - City Share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'San - Exp USE ME'!$B$69:$N$69</c:f>
              <c:strCache>
                <c:ptCount val="8"/>
                <c:pt idx="0">
                  <c:v>FY2016
Actual</c:v>
                </c:pt>
                <c:pt idx="1">
                  <c:v>FY2017
Actual</c:v>
                </c:pt>
                <c:pt idx="2">
                  <c:v>FY2018
Actual</c:v>
                </c:pt>
                <c:pt idx="3">
                  <c:v>FY2019
Actual</c:v>
                </c:pt>
                <c:pt idx="4">
                  <c:v>FY2020
Amended</c:v>
                </c:pt>
                <c:pt idx="5">
                  <c:v>FY2021
Projected</c:v>
                </c:pt>
                <c:pt idx="6">
                  <c:v>FY2022
Projected</c:v>
                </c:pt>
                <c:pt idx="7">
                  <c:v>FY2023
Projected</c:v>
                </c:pt>
              </c:strCache>
            </c:strRef>
          </c:cat>
          <c:val>
            <c:numRef>
              <c:f>'San - Exp USE ME'!$B$71:$N$71</c:f>
              <c:numCache>
                <c:formatCode>"$"#,##0_);\("$"#,##0\)</c:formatCode>
                <c:ptCount val="8"/>
                <c:pt idx="0">
                  <c:v>7093485</c:v>
                </c:pt>
                <c:pt idx="1">
                  <c:v>7137670</c:v>
                </c:pt>
                <c:pt idx="2">
                  <c:v>7675757</c:v>
                </c:pt>
                <c:pt idx="3">
                  <c:v>7559999</c:v>
                </c:pt>
                <c:pt idx="4">
                  <c:v>7561289.9911704995</c:v>
                </c:pt>
                <c:pt idx="5">
                  <c:v>9464729.3667554967</c:v>
                </c:pt>
                <c:pt idx="6">
                  <c:v>11098226.388092795</c:v>
                </c:pt>
                <c:pt idx="7">
                  <c:v>13442228.429343998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58-465E-8CB0-00A997333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100"/>
        <c:axId val="336877744"/>
        <c:axId val="113509744"/>
        <c:extLst/>
      </c:barChart>
      <c:catAx>
        <c:axId val="33687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09744"/>
        <c:crosses val="autoZero"/>
        <c:auto val="1"/>
        <c:lblAlgn val="ctr"/>
        <c:lblOffset val="100"/>
        <c:noMultiLvlLbl val="0"/>
      </c:catAx>
      <c:valAx>
        <c:axId val="11350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877744"/>
        <c:crosses val="autoZero"/>
        <c:crossBetween val="between"/>
        <c:majorUnit val="2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80B6-F536-4C29-B4CD-971C6B4C851B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488A8-D6BB-4C7B-BFF4-1A64C082EC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34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756637-4D43-43F8-82DA-70CAFF15ED70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161D1C-3BBF-4680-BBB1-5A0A9270D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0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97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7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4198">
              <a:defRPr/>
            </a:pPr>
            <a:fld id="{8BFAABB1-10B1-4E3C-83C6-461B4E357DB4}" type="slidenum">
              <a:rPr lang="en-US">
                <a:solidFill>
                  <a:prstClr val="black"/>
                </a:solidFill>
                <a:latin typeface="Calibri"/>
              </a:rPr>
              <a:pPr defTabSz="474198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178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3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252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59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50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79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23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95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81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38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1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71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92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186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5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12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69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667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78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16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96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183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AABB1-10B1-4E3C-83C6-461B4E357DB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70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27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9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0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968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1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48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61D1C-3BBF-4680-BBB1-5A0A9270D7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07C6-204C-4232-BA85-ED201C07DDEA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5C48A-C4BC-4A6A-BF57-64FD3DB2CCCF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_Page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881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City of Des Moines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67" y="35052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Self-Supported Municipal Districts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&amp; Sanitary Sewer Enterprise</a:t>
            </a:r>
            <a:endParaRPr lang="en-US" sz="3200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400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December 2,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" y="2786389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itchFamily="34" charset="0"/>
              </a:rPr>
              <a:t>Fiscal Year 2021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F4EE6-F3A1-487C-9C0E-3288918E336C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SW 9</a:t>
            </a:r>
            <a:r>
              <a:rPr lang="en-US" sz="4400" b="1" baseline="30000" dirty="0">
                <a:solidFill>
                  <a:schemeClr val="tx2"/>
                </a:solidFill>
                <a:latin typeface="Century Gothic" pitchFamily="34" charset="0"/>
              </a:rPr>
              <a:t>th</a:t>
            </a:r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 Corridor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5283B-FEBA-44C9-AE37-2002897AE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234439"/>
            <a:ext cx="4624416" cy="43891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4F25AE-0E97-4C08-992B-DD681EA2C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57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2657772"/>
            <a:ext cx="5915025" cy="745629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Questions</a:t>
            </a:r>
            <a:endParaRPr lang="en-US" sz="2025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152075"/>
            <a:ext cx="1543050" cy="205383"/>
          </a:xfrm>
        </p:spPr>
        <p:txBody>
          <a:bodyPr/>
          <a:lstStyle/>
          <a:p>
            <a:pPr marL="0" marR="0" lvl="0" indent="0" algn="r" defTabSz="45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637A9-119A-49DA-BD12-AAC58B377D80}" type="slidenum">
              <a:rPr kumimoji="0" lang="en-US" sz="7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AE7D4-2935-46B0-B40C-3C905C165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7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_Page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242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Sanitary Sewer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Enterprise</a:t>
            </a:r>
          </a:p>
        </p:txBody>
      </p:sp>
    </p:spTree>
    <p:extLst>
      <p:ext uri="{BB962C8B-B14F-4D97-AF65-F5344CB8AC3E}">
        <p14:creationId xmlns:p14="http://schemas.microsoft.com/office/powerpoint/2010/main" val="2509179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815" y="546300"/>
            <a:ext cx="819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Sanitary Sewer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9600" y="1562101"/>
            <a:ext cx="794385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Established to provide funding for: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pPr marL="342903" indent="-3429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Operation and maintenance</a:t>
            </a:r>
          </a:p>
          <a:p>
            <a:pPr marL="342903" indent="-3429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Planning and design for capital construction projects</a:t>
            </a:r>
          </a:p>
          <a:p>
            <a:pPr marL="342903" indent="-3429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Compliance with federal and state laws and regulations </a:t>
            </a:r>
          </a:p>
        </p:txBody>
      </p:sp>
    </p:spTree>
    <p:extLst>
      <p:ext uri="{BB962C8B-B14F-4D97-AF65-F5344CB8AC3E}">
        <p14:creationId xmlns:p14="http://schemas.microsoft.com/office/powerpoint/2010/main" val="1810089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z="1050">
                <a:solidFill>
                  <a:schemeClr val="bg1"/>
                </a:solidFill>
              </a:rPr>
              <a:t>14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396" y="555825"/>
            <a:ext cx="8735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Sanitary Sewer Enterprise</a:t>
            </a:r>
          </a:p>
        </p:txBody>
      </p:sp>
      <p:pic>
        <p:nvPicPr>
          <p:cNvPr id="20" name="Picture 9" descr="P9070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83973"/>
            <a:ext cx="2752725" cy="206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P10100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0234" y="3752851"/>
            <a:ext cx="2868864" cy="215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ontent Placeholder 8"/>
          <p:cNvSpPr>
            <a:spLocks noGrp="1"/>
          </p:cNvSpPr>
          <p:nvPr>
            <p:ph idx="1"/>
          </p:nvPr>
        </p:nvSpPr>
        <p:spPr>
          <a:xfrm>
            <a:off x="85726" y="1805410"/>
            <a:ext cx="1514475" cy="1543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Long Term Control Plan/WRA Projects</a:t>
            </a:r>
          </a:p>
        </p:txBody>
      </p:sp>
      <p:sp>
        <p:nvSpPr>
          <p:cNvPr id="25" name="Content Placeholder 8"/>
          <p:cNvSpPr txBox="1">
            <a:spLocks/>
          </p:cNvSpPr>
          <p:nvPr/>
        </p:nvSpPr>
        <p:spPr>
          <a:xfrm>
            <a:off x="93409" y="4403005"/>
            <a:ext cx="1398840" cy="8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Sewer Lining Program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7486650" y="4311098"/>
            <a:ext cx="1695450" cy="149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City-Wide Sewer Program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7324726" y="1724817"/>
            <a:ext cx="1819275" cy="1202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entury Gothic" panose="020B0502020202020204" pitchFamily="34" charset="0"/>
              </a:rPr>
              <a:t>Connection Fee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061" y="1292279"/>
            <a:ext cx="2868864" cy="2146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3729589"/>
            <a:ext cx="2871583" cy="21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7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487776"/>
            <a:ext cx="7900579" cy="99417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Sanitary Sewer Personnel</a:t>
            </a:r>
            <a:endParaRPr lang="en-US" sz="27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z="1050">
                <a:solidFill>
                  <a:schemeClr val="bg1"/>
                </a:solidFill>
              </a:rPr>
              <a:t>15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D0F60E-F1DB-4DDB-8BB9-D27CC7BB7260}" type="slidenum">
              <a:rPr lang="en-US" sz="1050">
                <a:solidFill>
                  <a:schemeClr val="bg1"/>
                </a:solidFill>
              </a:rPr>
              <a:t>15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1662"/>
            <a:ext cx="8029574" cy="417512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52.0 Full Time Equivalents FT</a:t>
            </a:r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Sanitary Sewer Maintenance and Repair: 42.5</a:t>
            </a:r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Project Management/ Engineering/ Billing: 3.0</a:t>
            </a:r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Pump Station Operations: 6.5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57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16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48" y="683564"/>
            <a:ext cx="7958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Sanitary Sewer Operating Revenue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19E473-8915-473C-B0EA-42E94410D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27" y="1484207"/>
            <a:ext cx="8699746" cy="3889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E0AD16-4C33-49C4-859A-8804B4AF608C}"/>
              </a:ext>
            </a:extLst>
          </p:cNvPr>
          <p:cNvSpPr txBox="1"/>
          <p:nvPr/>
        </p:nvSpPr>
        <p:spPr>
          <a:xfrm>
            <a:off x="6125378" y="5329033"/>
            <a:ext cx="1983585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The 3% rate increases in FY21 and FY22 have been approved</a:t>
            </a:r>
          </a:p>
        </p:txBody>
      </p:sp>
    </p:spTree>
    <p:extLst>
      <p:ext uri="{BB962C8B-B14F-4D97-AF65-F5344CB8AC3E}">
        <p14:creationId xmlns:p14="http://schemas.microsoft.com/office/powerpoint/2010/main" val="147680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17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429" y="297817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491A0-5EF8-445B-A04A-AA850BE8D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20" y="453960"/>
            <a:ext cx="7414560" cy="551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1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18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83565"/>
            <a:ext cx="900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Sanitary Sewer Budget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4A54F-9175-41FB-BE8D-875A0B8C3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25" y="1278887"/>
            <a:ext cx="7900750" cy="47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1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19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8429" y="297817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560EC5-E6C0-4CAD-82F1-40F8BCA03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86" y="170265"/>
            <a:ext cx="7556828" cy="56158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A38B3-E1AE-474D-A87C-E23EA31201F7}"/>
              </a:ext>
            </a:extLst>
          </p:cNvPr>
          <p:cNvSpPr txBox="1"/>
          <p:nvPr/>
        </p:nvSpPr>
        <p:spPr>
          <a:xfrm>
            <a:off x="304800" y="5201917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Total</a:t>
            </a:r>
          </a:p>
          <a:p>
            <a:pPr algn="ctr"/>
            <a:r>
              <a:rPr lang="en-US" sz="1400" dirty="0"/>
              <a:t>$10,065,351</a:t>
            </a:r>
          </a:p>
        </p:txBody>
      </p:sp>
    </p:spTree>
    <p:extLst>
      <p:ext uri="{BB962C8B-B14F-4D97-AF65-F5344CB8AC3E}">
        <p14:creationId xmlns:p14="http://schemas.microsoft.com/office/powerpoint/2010/main" val="2331583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_Page_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242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 pitchFamily="34" charset="0"/>
              </a:rPr>
              <a:t>Self-Supported Municipal Improvement Districts</a:t>
            </a:r>
          </a:p>
        </p:txBody>
      </p:sp>
    </p:spTree>
    <p:extLst>
      <p:ext uri="{BB962C8B-B14F-4D97-AF65-F5344CB8AC3E}">
        <p14:creationId xmlns:p14="http://schemas.microsoft.com/office/powerpoint/2010/main" val="211779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20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83565"/>
            <a:ext cx="900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Operating Budget – DSM Only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92A76-66F0-465A-B1D4-28C77852A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15616"/>
            <a:ext cx="8229600" cy="47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3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00">
                <a:solidFill>
                  <a:schemeClr val="bg1"/>
                </a:solidFill>
              </a:rPr>
              <a:t>21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100" dirty="0"/>
          </a:p>
          <a:p>
            <a:pPr algn="r"/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B5E564-99E8-4CF6-A186-AA513EB50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25" y="152985"/>
            <a:ext cx="6980525" cy="57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0D7BE-0BCF-485D-B9DD-72E7B38A4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65356"/>
            <a:ext cx="6411082" cy="57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5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E8CC72-A00F-4BB2-925F-9E89D03BAAC4}" type="slidenum">
              <a:rPr lang="en-US" sz="1050">
                <a:solidFill>
                  <a:schemeClr val="bg1"/>
                </a:solidFill>
              </a:rPr>
              <a:t>23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D6F909-5C58-466B-B687-8FA059BD8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26300"/>
            <a:ext cx="7301806" cy="56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7" y="513545"/>
            <a:ext cx="7886700" cy="94788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Sanitary Sewer CIP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F7DC7-2294-4E63-90EA-B78110E0BB66}" type="slidenum">
              <a:rPr lang="en-US" sz="1050">
                <a:solidFill>
                  <a:schemeClr val="bg1"/>
                </a:solidFill>
              </a:rPr>
              <a:t>24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45607" y="3615294"/>
            <a:ext cx="3678793" cy="4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6" dirty="0"/>
              <a:t>Expansion Projects  - $6 Million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98739" y="3815798"/>
            <a:ext cx="533400" cy="76200"/>
          </a:xfrm>
          <a:prstGeom prst="rect">
            <a:avLst/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6" dirty="0">
              <a:solidFill>
                <a:srgbClr val="FF0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51594" y="3352580"/>
            <a:ext cx="3579250" cy="4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6" dirty="0"/>
              <a:t>Separation Projects - $86 Million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98739" y="3517968"/>
            <a:ext cx="5334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6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739" y="2937090"/>
            <a:ext cx="2954379" cy="40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6" dirty="0">
                <a:latin typeface="Calisto MT" panose="02040603050505030304" pitchFamily="18" charset="0"/>
              </a:rPr>
              <a:t>FY20-FY26 PLAN</a:t>
            </a:r>
            <a:endParaRPr lang="en-US" sz="2006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0E2A8-1FE4-4CF0-8C69-6F636405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524" y="1291185"/>
            <a:ext cx="3865738" cy="450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54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1115" y="381000"/>
            <a:ext cx="393608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Little Four Mile Trunk Sanitary Sewer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9050"/>
            <a:ext cx="5410200" cy="69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26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3174" y="192911"/>
            <a:ext cx="393608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Long Term Control Plan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B76154-35A9-4F27-803D-CE50DE77CF65}"/>
              </a:ext>
            </a:extLst>
          </p:cNvPr>
          <p:cNvSpPr/>
          <p:nvPr/>
        </p:nvSpPr>
        <p:spPr>
          <a:xfrm>
            <a:off x="275492" y="2004648"/>
            <a:ext cx="2731477" cy="4551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6" dirty="0">
                <a:latin typeface="Century Gothic" panose="020B0502020202020204" pitchFamily="34" charset="0"/>
              </a:rPr>
              <a:t>Consent Decree deadlines for CSO elimination:</a:t>
            </a:r>
          </a:p>
          <a:p>
            <a:endParaRPr lang="en-US" sz="2006" dirty="0">
              <a:latin typeface="Century Gothic" panose="020B0502020202020204" pitchFamily="34" charset="0"/>
            </a:endParaRPr>
          </a:p>
          <a:p>
            <a:r>
              <a:rPr lang="en-US" sz="2006" dirty="0">
                <a:latin typeface="Century Gothic" panose="020B0502020202020204" pitchFamily="34" charset="0"/>
              </a:rPr>
              <a:t>2</a:t>
            </a:r>
            <a:r>
              <a:rPr lang="en-US" sz="2006" baseline="30000" dirty="0">
                <a:latin typeface="Century Gothic" panose="020B0502020202020204" pitchFamily="34" charset="0"/>
              </a:rPr>
              <a:t>nd</a:t>
            </a:r>
            <a:r>
              <a:rPr lang="en-US" sz="2006" dirty="0">
                <a:latin typeface="Century Gothic" panose="020B0502020202020204" pitchFamily="34" charset="0"/>
              </a:rPr>
              <a:t> Ave/Franklin Ave 12/31/2020</a:t>
            </a:r>
          </a:p>
          <a:p>
            <a:endParaRPr lang="en-US" sz="2006" dirty="0">
              <a:latin typeface="Century Gothic" panose="020B0502020202020204" pitchFamily="34" charset="0"/>
            </a:endParaRPr>
          </a:p>
          <a:p>
            <a:r>
              <a:rPr lang="en-US" sz="2006" dirty="0">
                <a:latin typeface="Century Gothic" panose="020B0502020202020204" pitchFamily="34" charset="0"/>
              </a:rPr>
              <a:t>Birdland Pump Station</a:t>
            </a:r>
          </a:p>
          <a:p>
            <a:r>
              <a:rPr lang="en-US" sz="2006" dirty="0">
                <a:latin typeface="Century Gothic" panose="020B0502020202020204" pitchFamily="34" charset="0"/>
              </a:rPr>
              <a:t>12/31/2023</a:t>
            </a:r>
          </a:p>
          <a:p>
            <a:endParaRPr lang="en-US" sz="2006" dirty="0">
              <a:latin typeface="Century Gothic" panose="020B0502020202020204" pitchFamily="34" charset="0"/>
            </a:endParaRPr>
          </a:p>
          <a:p>
            <a:r>
              <a:rPr lang="en-US" sz="2006" dirty="0">
                <a:latin typeface="Century Gothic" panose="020B0502020202020204" pitchFamily="34" charset="0"/>
              </a:rPr>
              <a:t>22</a:t>
            </a:r>
            <a:r>
              <a:rPr lang="en-US" sz="2006" baseline="30000" dirty="0">
                <a:latin typeface="Century Gothic" panose="020B0502020202020204" pitchFamily="34" charset="0"/>
              </a:rPr>
              <a:t>nd</a:t>
            </a:r>
            <a:r>
              <a:rPr lang="en-US" sz="2006" dirty="0">
                <a:latin typeface="Century Gothic" panose="020B0502020202020204" pitchFamily="34" charset="0"/>
              </a:rPr>
              <a:t> St./High St.</a:t>
            </a:r>
          </a:p>
          <a:p>
            <a:r>
              <a:rPr lang="en-US" sz="2006" dirty="0">
                <a:latin typeface="Century Gothic" panose="020B0502020202020204" pitchFamily="34" charset="0"/>
              </a:rPr>
              <a:t>12/31/2023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0B334-0167-4ACD-8281-587FF00D3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289" y="192911"/>
            <a:ext cx="5243661" cy="57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21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27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3174" y="192911"/>
            <a:ext cx="393608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Near West Side 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Sewer Separation 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1749D-CE28-4457-A157-54DDA604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16" y="96571"/>
            <a:ext cx="4944210" cy="589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7AD771-A887-4D8C-88C3-46847971B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438400"/>
            <a:ext cx="186553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05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28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2335" y="0"/>
            <a:ext cx="81534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River Bend King Irving Separation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AEE9F-B0C3-4F16-8284-56AEAA89A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07" y="637471"/>
            <a:ext cx="8279985" cy="52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3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29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3174" y="192913"/>
            <a:ext cx="9000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Lower Oak Park/Highland Park 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607716-B908-4718-B01D-943A19855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1995"/>
            <a:ext cx="9144000" cy="54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SSMID Terms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F892EB-5DB4-454D-A4D6-B12733845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1628174"/>
            <a:ext cx="8595360" cy="3601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E557EF-8FE9-46D3-946B-92BC77636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12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174" y="192913"/>
            <a:ext cx="9000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Western Ingersoll Run Sewer Separation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E6AD8B-07D9-495E-B3DE-9B6D336B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0168"/>
            <a:ext cx="5035732" cy="515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5C16C-ACC0-4353-AD0F-68A18B42C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DC657-298E-4E40-9A5E-8DC39E4F0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514600"/>
            <a:ext cx="2005758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61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31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275216"/>
            <a:ext cx="7958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WRA Board Approved CIP Projects</a:t>
            </a:r>
            <a:endParaRPr lang="en-US" sz="3600" dirty="0"/>
          </a:p>
        </p:txBody>
      </p:sp>
      <p:sp>
        <p:nvSpPr>
          <p:cNvPr id="12" name="TextBox 3"/>
          <p:cNvSpPr txBox="1"/>
          <p:nvPr/>
        </p:nvSpPr>
        <p:spPr>
          <a:xfrm>
            <a:off x="4800600" y="4846190"/>
            <a:ext cx="3988883" cy="789155"/>
          </a:xfrm>
          <a:prstGeom prst="rect">
            <a:avLst/>
          </a:prstGeom>
          <a:solidFill>
            <a:srgbClr val="CEFEDB"/>
          </a:solidFill>
          <a:ln w="12700" cmpd="sng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entury Gothic" panose="020B0502020202020204" pitchFamily="34" charset="0"/>
              </a:rPr>
              <a:t>The City of Des Moines share of these projects is approximately only 50% of cost shown. The actual allocation is based on total 3-year average flows and will change each year.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C8530-EAF7-4045-A7B1-37B73B2DA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84" y="977808"/>
            <a:ext cx="4291318" cy="4889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95E8E-8F34-49B1-B84C-847D79E05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16788"/>
            <a:ext cx="4572396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47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32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49404D7-607C-4F53-BE0B-5B5A5B8744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954839"/>
              </p:ext>
            </p:extLst>
          </p:nvPr>
        </p:nvGraphicFramePr>
        <p:xfrm>
          <a:off x="105779" y="609600"/>
          <a:ext cx="8932442" cy="5098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91156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8434" y="305388"/>
            <a:ext cx="7171509" cy="77585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Summary</a:t>
            </a: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6951242" y="572690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91B89F-7F50-4258-A3E7-07FA7524C863}" type="slidenum">
              <a:rPr lang="en-US" sz="1050">
                <a:solidFill>
                  <a:schemeClr val="bg1"/>
                </a:solidFill>
              </a:rPr>
              <a:t>33</a:t>
            </a:fld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5079" y="2959123"/>
            <a:ext cx="1764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  <a:p>
            <a:pPr algn="r"/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12" name="Content Placeholder 8"/>
          <p:cNvSpPr txBox="1">
            <a:spLocks/>
          </p:cNvSpPr>
          <p:nvPr/>
        </p:nvSpPr>
        <p:spPr>
          <a:xfrm>
            <a:off x="808434" y="1220492"/>
            <a:ext cx="7783117" cy="49195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entury Gothic" panose="020B0502020202020204" pitchFamily="34" charset="0"/>
              </a:rPr>
              <a:t>Long Term Control Plan (separation projects) and WRA projects will be significant drivers on system rates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$12 million in sewer lining and repair projects to extend life of infrastructure and reduce inflow and infiltration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$63 million remaining for City separation projects through FY2023.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Added equipment replacement fund to normalize annual funding for equipment.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Rates adopted through FY2022 (volume per 1,000 gal):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	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latin typeface="Century Gothic" panose="020B0502020202020204" pitchFamily="34" charset="0"/>
              </a:rPr>
              <a:t>FY20 - $7.49		FY21 - $7.71		FY22 - $7.94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02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7778"/>
          <a:stretch/>
        </p:blipFill>
        <p:spPr>
          <a:xfrm>
            <a:off x="0" y="6019800"/>
            <a:ext cx="9144000" cy="83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275968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1577AC6-3E7F-4C6A-9517-F11476207A31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SSMID Levy Rates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9EF744-960C-4291-B441-03BBD6EE7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" y="1136705"/>
            <a:ext cx="8986283" cy="4584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07AE46-09E4-4DB1-83BB-319105923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5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92CCD6-17E5-49A2-AD8B-6FA69AA10FA8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SSMID Budget Processes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4AF46-2D15-497D-B752-92122AD60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02388"/>
            <a:ext cx="8686800" cy="48130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C5A177-8D78-4DAF-BFF8-E01F3B5E8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2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0ABAAF-7F98-4035-B5B4-FBD3E2449F69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SSMID Financial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CDF52-6340-45D2-96A8-3C369C097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74241"/>
            <a:ext cx="8534400" cy="4605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A349EC-DE2F-43CA-95A4-4ED8C2BD8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4097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5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30ABAAF-7F98-4035-B5B4-FBD3E2449F69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SSMID Financial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D41AC-6105-4E5A-8CBE-104F8D1A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4" y="1026466"/>
            <a:ext cx="8152032" cy="4805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4B6BB-20D8-41D6-81E2-830C7FC4E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5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985" y="16764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itchFamily="34" charset="0"/>
              </a:rPr>
              <a:t>Operation Downtown Fiscal Year 2021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2BFAA-9854-4D1A-98A8-6AE8164A6121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Downtown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6FC5B-A88E-453C-BB6C-AC3A8A745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07675"/>
            <a:ext cx="4416919" cy="563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FB357C-46C5-40F1-9A1A-FA876E7A3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" y="2786389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itchFamily="34" charset="0"/>
              </a:rPr>
              <a:t>Fiscal Year 2021 Budget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7F809-D426-4B2F-815B-DD66F4B6F6E6}"/>
              </a:ext>
            </a:extLst>
          </p:cNvPr>
          <p:cNvSpPr txBox="1"/>
          <p:nvPr/>
        </p:nvSpPr>
        <p:spPr>
          <a:xfrm>
            <a:off x="533400" y="304800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Century Gothic" pitchFamily="34" charset="0"/>
              </a:rPr>
              <a:t>Ingersoll Grand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0F22D-BF25-4898-B79C-41C164C9C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074241"/>
            <a:ext cx="3903394" cy="48524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7EE8D0-8542-4D55-8EFE-BE8B2AA46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7772"/>
            <a:ext cx="9144000" cy="8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6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4079</TotalTime>
  <Words>403</Words>
  <Application>Microsoft Office PowerPoint</Application>
  <PresentationFormat>On-screen Show (4:3)</PresentationFormat>
  <Paragraphs>125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Calisto MT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  <vt:lpstr>PowerPoint Presentation</vt:lpstr>
      <vt:lpstr>PowerPoint Presentation</vt:lpstr>
      <vt:lpstr>Sanitary Sewer Personnel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Sanitary Sewer CIP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Questions/Comments</vt:lpstr>
    </vt:vector>
  </TitlesOfParts>
  <Company>City of Des Moines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Schaul, Nickolas J.</cp:lastModifiedBy>
  <cp:revision>241</cp:revision>
  <cp:lastPrinted>2018-11-16T19:58:20Z</cp:lastPrinted>
  <dcterms:created xsi:type="dcterms:W3CDTF">2017-04-25T19:18:43Z</dcterms:created>
  <dcterms:modified xsi:type="dcterms:W3CDTF">2019-11-26T23:44:02Z</dcterms:modified>
</cp:coreProperties>
</file>